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5"/>
  </p:notesMasterIdLst>
  <p:sldIdLst>
    <p:sldId id="256" r:id="rId2"/>
    <p:sldId id="259" r:id="rId3"/>
    <p:sldId id="257" r:id="rId4"/>
    <p:sldId id="258" r:id="rId5"/>
    <p:sldId id="260" r:id="rId6"/>
    <p:sldId id="261" r:id="rId7"/>
    <p:sldId id="262" r:id="rId8"/>
    <p:sldId id="264" r:id="rId9"/>
    <p:sldId id="273" r:id="rId10"/>
    <p:sldId id="263" r:id="rId11"/>
    <p:sldId id="270" r:id="rId12"/>
    <p:sldId id="271" r:id="rId13"/>
    <p:sldId id="272"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Margaret Marvin" initials="MRM" lastIdx="4"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90" d="100"/>
          <a:sy n="90" d="100"/>
        </p:scale>
        <p:origin x="-1512" y="-492"/>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commentAuthors" Target="commentAuthors.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D0E4BAC-3DD1-405E-BEED-8A8717B3A760}" type="datetimeFigureOut">
              <a:rPr lang="en-US" smtClean="0"/>
              <a:t>8/29/2016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812DA11-806A-4A46-9761-7474CBFDD006}" type="slidenum">
              <a:rPr lang="en-US" smtClean="0"/>
              <a:t>‹#›</a:t>
            </a:fld>
            <a:endParaRPr lang="en-US"/>
          </a:p>
        </p:txBody>
      </p:sp>
    </p:spTree>
    <p:extLst>
      <p:ext uri="{BB962C8B-B14F-4D97-AF65-F5344CB8AC3E}">
        <p14:creationId xmlns:p14="http://schemas.microsoft.com/office/powerpoint/2010/main" val="21086573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38B3450-204C-4DC7-995F-16F5F2A7CDFF}" type="datetimeFigureOut">
              <a:rPr lang="en-US" smtClean="0"/>
              <a:t>8/29/2016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172C451-BCEA-444E-B319-37A82C5F6F18}" type="slidenum">
              <a:rPr lang="en-US" smtClean="0"/>
              <a:t>‹#›</a:t>
            </a:fld>
            <a:endParaRPr lang="en-US"/>
          </a:p>
        </p:txBody>
      </p:sp>
    </p:spTree>
    <p:extLst>
      <p:ext uri="{BB962C8B-B14F-4D97-AF65-F5344CB8AC3E}">
        <p14:creationId xmlns:p14="http://schemas.microsoft.com/office/powerpoint/2010/main" val="13308070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38B3450-204C-4DC7-995F-16F5F2A7CDFF}" type="datetimeFigureOut">
              <a:rPr lang="en-US" smtClean="0"/>
              <a:t>8/29/2016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172C451-BCEA-444E-B319-37A82C5F6F18}" type="slidenum">
              <a:rPr lang="en-US" smtClean="0"/>
              <a:t>‹#›</a:t>
            </a:fld>
            <a:endParaRPr lang="en-US"/>
          </a:p>
        </p:txBody>
      </p:sp>
    </p:spTree>
    <p:extLst>
      <p:ext uri="{BB962C8B-B14F-4D97-AF65-F5344CB8AC3E}">
        <p14:creationId xmlns:p14="http://schemas.microsoft.com/office/powerpoint/2010/main" val="26701893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38B3450-204C-4DC7-995F-16F5F2A7CDFF}" type="datetimeFigureOut">
              <a:rPr lang="en-US" smtClean="0"/>
              <a:t>8/29/2016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172C451-BCEA-444E-B319-37A82C5F6F18}" type="slidenum">
              <a:rPr lang="en-US" smtClean="0"/>
              <a:t>‹#›</a:t>
            </a:fld>
            <a:endParaRPr lang="en-US"/>
          </a:p>
        </p:txBody>
      </p:sp>
    </p:spTree>
    <p:extLst>
      <p:ext uri="{BB962C8B-B14F-4D97-AF65-F5344CB8AC3E}">
        <p14:creationId xmlns:p14="http://schemas.microsoft.com/office/powerpoint/2010/main" val="15701317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38B3450-204C-4DC7-995F-16F5F2A7CDFF}" type="datetimeFigureOut">
              <a:rPr lang="en-US" smtClean="0"/>
              <a:t>8/29/2016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172C451-BCEA-444E-B319-37A82C5F6F18}" type="slidenum">
              <a:rPr lang="en-US" smtClean="0"/>
              <a:t>‹#›</a:t>
            </a:fld>
            <a:endParaRPr lang="en-US"/>
          </a:p>
        </p:txBody>
      </p:sp>
    </p:spTree>
    <p:extLst>
      <p:ext uri="{BB962C8B-B14F-4D97-AF65-F5344CB8AC3E}">
        <p14:creationId xmlns:p14="http://schemas.microsoft.com/office/powerpoint/2010/main" val="3387444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38B3450-204C-4DC7-995F-16F5F2A7CDFF}" type="datetimeFigureOut">
              <a:rPr lang="en-US" smtClean="0"/>
              <a:t>8/29/2016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172C451-BCEA-444E-B319-37A82C5F6F18}" type="slidenum">
              <a:rPr lang="en-US" smtClean="0"/>
              <a:t>‹#›</a:t>
            </a:fld>
            <a:endParaRPr lang="en-US"/>
          </a:p>
        </p:txBody>
      </p:sp>
    </p:spTree>
    <p:extLst>
      <p:ext uri="{BB962C8B-B14F-4D97-AF65-F5344CB8AC3E}">
        <p14:creationId xmlns:p14="http://schemas.microsoft.com/office/powerpoint/2010/main" val="8180891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38B3450-204C-4DC7-995F-16F5F2A7CDFF}" type="datetimeFigureOut">
              <a:rPr lang="en-US" smtClean="0"/>
              <a:t>8/29/2016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172C451-BCEA-444E-B319-37A82C5F6F18}" type="slidenum">
              <a:rPr lang="en-US" smtClean="0"/>
              <a:t>‹#›</a:t>
            </a:fld>
            <a:endParaRPr lang="en-US"/>
          </a:p>
        </p:txBody>
      </p:sp>
    </p:spTree>
    <p:extLst>
      <p:ext uri="{BB962C8B-B14F-4D97-AF65-F5344CB8AC3E}">
        <p14:creationId xmlns:p14="http://schemas.microsoft.com/office/powerpoint/2010/main" val="5102276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38B3450-204C-4DC7-995F-16F5F2A7CDFF}" type="datetimeFigureOut">
              <a:rPr lang="en-US" smtClean="0"/>
              <a:t>8/29/2016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172C451-BCEA-444E-B319-37A82C5F6F18}" type="slidenum">
              <a:rPr lang="en-US" smtClean="0"/>
              <a:t>‹#›</a:t>
            </a:fld>
            <a:endParaRPr lang="en-US"/>
          </a:p>
        </p:txBody>
      </p:sp>
    </p:spTree>
    <p:extLst>
      <p:ext uri="{BB962C8B-B14F-4D97-AF65-F5344CB8AC3E}">
        <p14:creationId xmlns:p14="http://schemas.microsoft.com/office/powerpoint/2010/main" val="38857052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38B3450-204C-4DC7-995F-16F5F2A7CDFF}" type="datetimeFigureOut">
              <a:rPr lang="en-US" smtClean="0"/>
              <a:t>8/29/2016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172C451-BCEA-444E-B319-37A82C5F6F18}" type="slidenum">
              <a:rPr lang="en-US" smtClean="0"/>
              <a:t>‹#›</a:t>
            </a:fld>
            <a:endParaRPr lang="en-US"/>
          </a:p>
        </p:txBody>
      </p:sp>
    </p:spTree>
    <p:extLst>
      <p:ext uri="{BB962C8B-B14F-4D97-AF65-F5344CB8AC3E}">
        <p14:creationId xmlns:p14="http://schemas.microsoft.com/office/powerpoint/2010/main" val="30884982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38B3450-204C-4DC7-995F-16F5F2A7CDFF}" type="datetimeFigureOut">
              <a:rPr lang="en-US" smtClean="0"/>
              <a:t>8/29/2016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172C451-BCEA-444E-B319-37A82C5F6F18}" type="slidenum">
              <a:rPr lang="en-US" smtClean="0"/>
              <a:t>‹#›</a:t>
            </a:fld>
            <a:endParaRPr lang="en-US"/>
          </a:p>
        </p:txBody>
      </p:sp>
    </p:spTree>
    <p:extLst>
      <p:ext uri="{BB962C8B-B14F-4D97-AF65-F5344CB8AC3E}">
        <p14:creationId xmlns:p14="http://schemas.microsoft.com/office/powerpoint/2010/main" val="35700107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38B3450-204C-4DC7-995F-16F5F2A7CDFF}" type="datetimeFigureOut">
              <a:rPr lang="en-US" smtClean="0"/>
              <a:t>8/29/2016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172C451-BCEA-444E-B319-37A82C5F6F18}" type="slidenum">
              <a:rPr lang="en-US" smtClean="0"/>
              <a:t>‹#›</a:t>
            </a:fld>
            <a:endParaRPr lang="en-US"/>
          </a:p>
        </p:txBody>
      </p:sp>
    </p:spTree>
    <p:extLst>
      <p:ext uri="{BB962C8B-B14F-4D97-AF65-F5344CB8AC3E}">
        <p14:creationId xmlns:p14="http://schemas.microsoft.com/office/powerpoint/2010/main" val="2748145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38B3450-204C-4DC7-995F-16F5F2A7CDFF}" type="datetimeFigureOut">
              <a:rPr lang="en-US" smtClean="0"/>
              <a:t>8/29/2016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172C451-BCEA-444E-B319-37A82C5F6F18}" type="slidenum">
              <a:rPr lang="en-US" smtClean="0"/>
              <a:t>‹#›</a:t>
            </a:fld>
            <a:endParaRPr lang="en-US"/>
          </a:p>
        </p:txBody>
      </p:sp>
    </p:spTree>
    <p:extLst>
      <p:ext uri="{BB962C8B-B14F-4D97-AF65-F5344CB8AC3E}">
        <p14:creationId xmlns:p14="http://schemas.microsoft.com/office/powerpoint/2010/main" val="31197146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38B3450-204C-4DC7-995F-16F5F2A7CDFF}" type="datetimeFigureOut">
              <a:rPr lang="en-US" smtClean="0"/>
              <a:t>8/29/2016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172C451-BCEA-444E-B319-37A82C5F6F18}" type="slidenum">
              <a:rPr lang="en-US" smtClean="0"/>
              <a:t>‹#›</a:t>
            </a:fld>
            <a:endParaRPr lang="en-US"/>
          </a:p>
        </p:txBody>
      </p:sp>
    </p:spTree>
    <p:extLst>
      <p:ext uri="{BB962C8B-B14F-4D97-AF65-F5344CB8AC3E}">
        <p14:creationId xmlns:p14="http://schemas.microsoft.com/office/powerpoint/2010/main" val="67360514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mcm.leeds.ac.uk/MCM/" TargetMode="External"/><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https://sites.google.com/site/wolfegm/code-archive"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371600"/>
            <a:ext cx="7772400" cy="1470025"/>
          </a:xfrm>
        </p:spPr>
        <p:txBody>
          <a:bodyPr/>
          <a:lstStyle/>
          <a:p>
            <a:r>
              <a:rPr lang="en-US" dirty="0" smtClean="0"/>
              <a:t>Getting Started with F0AM</a:t>
            </a:r>
            <a:endParaRPr lang="en-US" dirty="0"/>
          </a:p>
        </p:txBody>
      </p:sp>
      <p:sp>
        <p:nvSpPr>
          <p:cNvPr id="3" name="Subtitle 2"/>
          <p:cNvSpPr>
            <a:spLocks noGrp="1"/>
          </p:cNvSpPr>
          <p:nvPr>
            <p:ph type="subTitle" idx="1"/>
          </p:nvPr>
        </p:nvSpPr>
        <p:spPr>
          <a:xfrm>
            <a:off x="990600" y="3127375"/>
            <a:ext cx="7315200" cy="1752600"/>
          </a:xfrm>
        </p:spPr>
        <p:txBody>
          <a:bodyPr/>
          <a:lstStyle/>
          <a:p>
            <a:r>
              <a:rPr lang="en-US" dirty="0" smtClean="0"/>
              <a:t>Note: It is recommended that new users read the F0AM_readme.pdf file as well.</a:t>
            </a:r>
            <a:endParaRPr lang="en-US" dirty="0"/>
          </a:p>
        </p:txBody>
      </p:sp>
    </p:spTree>
    <p:extLst>
      <p:ext uri="{BB962C8B-B14F-4D97-AF65-F5344CB8AC3E}">
        <p14:creationId xmlns:p14="http://schemas.microsoft.com/office/powerpoint/2010/main" val="320286635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MCM Extraction</a:t>
            </a:r>
            <a:endParaRPr lang="en-US" dirty="0"/>
          </a:p>
        </p:txBody>
      </p:sp>
      <p:sp>
        <p:nvSpPr>
          <p:cNvPr id="3" name="Content Placeholder 2"/>
          <p:cNvSpPr>
            <a:spLocks noGrp="1"/>
          </p:cNvSpPr>
          <p:nvPr>
            <p:ph idx="1"/>
          </p:nvPr>
        </p:nvSpPr>
        <p:spPr>
          <a:xfrm>
            <a:off x="457200" y="2362200"/>
            <a:ext cx="8229600" cy="2925763"/>
          </a:xfrm>
        </p:spPr>
        <p:txBody>
          <a:bodyPr/>
          <a:lstStyle/>
          <a:p>
            <a:pPr marL="0" indent="0">
              <a:buNone/>
            </a:pPr>
            <a:r>
              <a:rPr lang="en-US" dirty="0" smtClean="0"/>
              <a:t>The MCM is big, and it is rare that users will need all of the species contained therein. You can extract a portion of the mechanism for use in F0AM as follows.</a:t>
            </a:r>
            <a:endParaRPr lang="en-US" dirty="0"/>
          </a:p>
        </p:txBody>
      </p:sp>
    </p:spTree>
    <p:extLst>
      <p:ext uri="{BB962C8B-B14F-4D97-AF65-F5344CB8AC3E}">
        <p14:creationId xmlns:p14="http://schemas.microsoft.com/office/powerpoint/2010/main" val="381185706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5" name="Picture 3"/>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a:off x="3923369" y="1828800"/>
            <a:ext cx="5193961" cy="3688465"/>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2" name="Title 1"/>
          <p:cNvSpPr>
            <a:spLocks noGrp="1"/>
          </p:cNvSpPr>
          <p:nvPr>
            <p:ph type="title"/>
          </p:nvPr>
        </p:nvSpPr>
        <p:spPr/>
        <p:txBody>
          <a:bodyPr/>
          <a:lstStyle/>
          <a:p>
            <a:r>
              <a:rPr lang="en-US" dirty="0" smtClean="0"/>
              <a:t>MCM Extraction</a:t>
            </a:r>
            <a:endParaRPr lang="en-US" dirty="0"/>
          </a:p>
        </p:txBody>
      </p:sp>
      <p:sp>
        <p:nvSpPr>
          <p:cNvPr id="5" name="Rectangle 4"/>
          <p:cNvSpPr/>
          <p:nvPr/>
        </p:nvSpPr>
        <p:spPr>
          <a:xfrm>
            <a:off x="0" y="1752600"/>
            <a:ext cx="3810000" cy="5016758"/>
          </a:xfrm>
          <a:prstGeom prst="rect">
            <a:avLst/>
          </a:prstGeom>
        </p:spPr>
        <p:txBody>
          <a:bodyPr wrap="square">
            <a:spAutoFit/>
          </a:bodyPr>
          <a:lstStyle/>
          <a:p>
            <a:pPr marL="342900" lvl="0" indent="-342900">
              <a:buFont typeface="+mj-lt"/>
              <a:buAutoNum type="arabicPeriod"/>
            </a:pPr>
            <a:r>
              <a:rPr lang="en-US" sz="2000" dirty="0"/>
              <a:t>Go to the MCM </a:t>
            </a:r>
            <a:r>
              <a:rPr lang="en-US" sz="2000" dirty="0" smtClean="0"/>
              <a:t>website, </a:t>
            </a:r>
            <a:r>
              <a:rPr lang="en-US" sz="2000" u="sng" dirty="0" smtClean="0">
                <a:hlinkClick r:id="rId3"/>
              </a:rPr>
              <a:t>http</a:t>
            </a:r>
            <a:r>
              <a:rPr lang="en-US" sz="2000" u="sng" dirty="0">
                <a:hlinkClick r:id="rId3"/>
              </a:rPr>
              <a:t>://mcm.leeds.ac.uk/MCM</a:t>
            </a:r>
            <a:r>
              <a:rPr lang="en-US" sz="2000" u="sng" dirty="0" smtClean="0">
                <a:hlinkClick r:id="rId3"/>
              </a:rPr>
              <a:t>/</a:t>
            </a:r>
            <a:endParaRPr lang="en-US" sz="2000" dirty="0"/>
          </a:p>
          <a:p>
            <a:pPr marL="342900" lvl="0" indent="-342900">
              <a:buFont typeface="+mj-lt"/>
              <a:buAutoNum type="arabicPeriod"/>
            </a:pPr>
            <a:endParaRPr lang="en-US" sz="2000" dirty="0"/>
          </a:p>
          <a:p>
            <a:pPr marL="342900" lvl="0" indent="-342900">
              <a:buFont typeface="+mj-lt"/>
              <a:buAutoNum type="arabicPeriod"/>
            </a:pPr>
            <a:r>
              <a:rPr lang="en-US" sz="2000" dirty="0"/>
              <a:t>Near the top, click “Browse</a:t>
            </a:r>
            <a:r>
              <a:rPr lang="en-US" sz="2000" dirty="0" smtClean="0"/>
              <a:t>.”</a:t>
            </a:r>
          </a:p>
          <a:p>
            <a:pPr marL="342900" lvl="0" indent="-342900">
              <a:buFont typeface="+mj-lt"/>
              <a:buAutoNum type="arabicPeriod"/>
            </a:pPr>
            <a:endParaRPr lang="en-US" sz="2000" dirty="0"/>
          </a:p>
          <a:p>
            <a:pPr marL="342900" lvl="0" indent="-342900">
              <a:buFont typeface="+mj-lt"/>
              <a:buAutoNum type="arabicPeriod"/>
            </a:pPr>
            <a:r>
              <a:rPr lang="en-US" sz="2000" dirty="0"/>
              <a:t>Check all species that you want to include and click the “Add Selection to Mark List” button</a:t>
            </a:r>
            <a:r>
              <a:rPr lang="en-US" sz="2000" dirty="0" smtClean="0"/>
              <a:t>.</a:t>
            </a:r>
          </a:p>
          <a:p>
            <a:pPr marL="342900" lvl="0" indent="-342900">
              <a:buFont typeface="+mj-lt"/>
              <a:buAutoNum type="arabicPeriod"/>
            </a:pPr>
            <a:endParaRPr lang="en-US" sz="2000" dirty="0" smtClean="0"/>
          </a:p>
          <a:p>
            <a:pPr marL="342900" lvl="0" indent="-342900">
              <a:buFont typeface="+mj-lt"/>
              <a:buAutoNum type="arabicPeriod"/>
            </a:pPr>
            <a:r>
              <a:rPr lang="en-US" sz="2000" dirty="0" smtClean="0"/>
              <a:t>Species should then be added to the Mark List (note: may not work properly on all browsers).</a:t>
            </a:r>
          </a:p>
          <a:p>
            <a:pPr marL="342900" lvl="0" indent="-342900">
              <a:buFont typeface="+mj-lt"/>
              <a:buAutoNum type="arabicPeriod"/>
            </a:pPr>
            <a:endParaRPr lang="en-US" sz="2000" dirty="0"/>
          </a:p>
          <a:p>
            <a:pPr lvl="0"/>
            <a:r>
              <a:rPr lang="en-US" sz="2000" dirty="0" smtClean="0"/>
              <a:t>You can also add species using the search tools on the MCM website.</a:t>
            </a:r>
          </a:p>
          <a:p>
            <a:pPr marL="342900" lvl="0" indent="-342900">
              <a:buFont typeface="+mj-lt"/>
              <a:buAutoNum type="arabicPeriod"/>
            </a:pPr>
            <a:endParaRPr lang="en-US" sz="2000" dirty="0"/>
          </a:p>
        </p:txBody>
      </p:sp>
      <p:sp>
        <p:nvSpPr>
          <p:cNvPr id="6" name="Oval 5"/>
          <p:cNvSpPr/>
          <p:nvPr/>
        </p:nvSpPr>
        <p:spPr>
          <a:xfrm>
            <a:off x="4030980" y="1802022"/>
            <a:ext cx="457200" cy="335334"/>
          </a:xfrm>
          <a:prstGeom prst="ellipse">
            <a:avLst/>
          </a:prstGeom>
          <a:noFill/>
          <a:ln w="2857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Oval 6"/>
          <p:cNvSpPr/>
          <p:nvPr/>
        </p:nvSpPr>
        <p:spPr>
          <a:xfrm>
            <a:off x="4107180" y="5006975"/>
            <a:ext cx="381000" cy="335334"/>
          </a:xfrm>
          <a:prstGeom prst="ellipse">
            <a:avLst/>
          </a:prstGeom>
          <a:noFill/>
          <a:ln w="2857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Oval 7"/>
          <p:cNvSpPr/>
          <p:nvPr/>
        </p:nvSpPr>
        <p:spPr>
          <a:xfrm>
            <a:off x="7882890" y="4622057"/>
            <a:ext cx="1234440" cy="335334"/>
          </a:xfrm>
          <a:prstGeom prst="ellipse">
            <a:avLst/>
          </a:prstGeom>
          <a:noFill/>
          <a:ln w="2857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Oval 10"/>
          <p:cNvSpPr/>
          <p:nvPr/>
        </p:nvSpPr>
        <p:spPr>
          <a:xfrm>
            <a:off x="5334000" y="1897326"/>
            <a:ext cx="2209800" cy="617274"/>
          </a:xfrm>
          <a:prstGeom prst="ellipse">
            <a:avLst/>
          </a:prstGeom>
          <a:noFill/>
          <a:ln w="2857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65769150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143000"/>
          </a:xfrm>
        </p:spPr>
        <p:txBody>
          <a:bodyPr/>
          <a:lstStyle/>
          <a:p>
            <a:r>
              <a:rPr lang="en-US" dirty="0" smtClean="0"/>
              <a:t>MCM Extraction</a:t>
            </a:r>
            <a:endParaRPr lang="en-US" dirty="0"/>
          </a:p>
        </p:txBody>
      </p:sp>
      <p:sp>
        <p:nvSpPr>
          <p:cNvPr id="4" name="Rectangle 3"/>
          <p:cNvSpPr/>
          <p:nvPr/>
        </p:nvSpPr>
        <p:spPr>
          <a:xfrm>
            <a:off x="38100" y="1474887"/>
            <a:ext cx="3695700" cy="4247317"/>
          </a:xfrm>
          <a:prstGeom prst="rect">
            <a:avLst/>
          </a:prstGeom>
        </p:spPr>
        <p:txBody>
          <a:bodyPr wrap="square">
            <a:spAutoFit/>
          </a:bodyPr>
          <a:lstStyle/>
          <a:p>
            <a:pPr marL="342900" indent="-342900">
              <a:buFont typeface="+mj-lt"/>
              <a:buAutoNum type="arabicPeriod" startAt="5"/>
            </a:pPr>
            <a:r>
              <a:rPr lang="en-US" dirty="0" smtClean="0"/>
              <a:t>Near the top, click “Extract.”</a:t>
            </a:r>
          </a:p>
          <a:p>
            <a:pPr marL="342900" indent="-342900">
              <a:buFont typeface="+mj-lt"/>
              <a:buAutoNum type="arabicPeriod" startAt="5"/>
            </a:pPr>
            <a:endParaRPr lang="en-US" dirty="0" smtClean="0"/>
          </a:p>
          <a:p>
            <a:pPr marL="342900" lvl="0" indent="-342900">
              <a:buFont typeface="+mj-lt"/>
              <a:buAutoNum type="arabicPeriod" startAt="5"/>
            </a:pPr>
            <a:r>
              <a:rPr lang="en-US" dirty="0" smtClean="0"/>
              <a:t>Select “FACSIMILE input format.” Also, check the “Include inorganic reactions?” box.</a:t>
            </a:r>
          </a:p>
          <a:p>
            <a:pPr marL="342900" lvl="0" indent="-342900">
              <a:buFont typeface="+mj-lt"/>
              <a:buAutoNum type="arabicPeriod" startAt="5"/>
            </a:pPr>
            <a:endParaRPr lang="en-US" dirty="0" smtClean="0"/>
          </a:p>
          <a:p>
            <a:pPr marL="342900" lvl="0" indent="-342900">
              <a:buFont typeface="+mj-lt"/>
              <a:buAutoNum type="arabicPeriod" startAt="5"/>
            </a:pPr>
            <a:r>
              <a:rPr lang="en-US" dirty="0" smtClean="0"/>
              <a:t>Click the “Extract” button to download the mechanism subset to a text file (</a:t>
            </a:r>
            <a:r>
              <a:rPr lang="en-US" dirty="0" err="1" smtClean="0"/>
              <a:t>mcm_subset</a:t>
            </a:r>
            <a:r>
              <a:rPr lang="en-US" dirty="0" smtClean="0"/>
              <a:t> .</a:t>
            </a:r>
            <a:r>
              <a:rPr lang="en-US" dirty="0" err="1" smtClean="0"/>
              <a:t>fac</a:t>
            </a:r>
            <a:r>
              <a:rPr lang="en-US" dirty="0" smtClean="0"/>
              <a:t>). </a:t>
            </a:r>
          </a:p>
          <a:p>
            <a:pPr marL="342900" lvl="0" indent="-342900">
              <a:buFont typeface="+mj-lt"/>
              <a:buAutoNum type="arabicPeriod" startAt="5"/>
            </a:pPr>
            <a:endParaRPr lang="en-US" dirty="0" smtClean="0"/>
          </a:p>
          <a:p>
            <a:pPr marL="342900" lvl="0" indent="-342900">
              <a:buFont typeface="+mj-lt"/>
              <a:buAutoNum type="arabicPeriod" startAt="5"/>
            </a:pPr>
            <a:r>
              <a:rPr lang="en-US" dirty="0" smtClean="0"/>
              <a:t>Give this file a more descriptive name and move it to somewhere on your MATLAB search path, e.g. F0AMv31\</a:t>
            </a:r>
            <a:r>
              <a:rPr lang="en-US" dirty="0" err="1" smtClean="0"/>
              <a:t>Chem</a:t>
            </a:r>
            <a:r>
              <a:rPr lang="en-US" dirty="0" smtClean="0"/>
              <a:t>\MCMv331\</a:t>
            </a:r>
            <a:r>
              <a:rPr lang="en-US" dirty="0" err="1" smtClean="0"/>
              <a:t>Alcohols.fac</a:t>
            </a:r>
            <a:r>
              <a:rPr lang="en-US" dirty="0" smtClean="0"/>
              <a:t>).</a:t>
            </a:r>
          </a:p>
        </p:txBody>
      </p:sp>
      <p:pic>
        <p:nvPicPr>
          <p:cNvPr id="4098" name="Picture 2"/>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a:off x="3802155" y="1524000"/>
            <a:ext cx="5265645" cy="4927485"/>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6" name="Oval 5"/>
          <p:cNvSpPr/>
          <p:nvPr/>
        </p:nvSpPr>
        <p:spPr>
          <a:xfrm>
            <a:off x="5078506" y="1447719"/>
            <a:ext cx="457200" cy="335334"/>
          </a:xfrm>
          <a:prstGeom prst="ellipse">
            <a:avLst/>
          </a:prstGeom>
          <a:noFill/>
          <a:ln w="2857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Oval 6"/>
          <p:cNvSpPr/>
          <p:nvPr/>
        </p:nvSpPr>
        <p:spPr>
          <a:xfrm>
            <a:off x="3779294" y="3474666"/>
            <a:ext cx="4042412" cy="335334"/>
          </a:xfrm>
          <a:prstGeom prst="ellipse">
            <a:avLst/>
          </a:prstGeom>
          <a:noFill/>
          <a:ln w="2857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Oval 7"/>
          <p:cNvSpPr/>
          <p:nvPr/>
        </p:nvSpPr>
        <p:spPr>
          <a:xfrm>
            <a:off x="3802155" y="5303466"/>
            <a:ext cx="1767841" cy="335334"/>
          </a:xfrm>
          <a:prstGeom prst="ellipse">
            <a:avLst/>
          </a:prstGeom>
          <a:noFill/>
          <a:ln w="2857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Oval 8"/>
          <p:cNvSpPr/>
          <p:nvPr/>
        </p:nvSpPr>
        <p:spPr>
          <a:xfrm>
            <a:off x="3813584" y="5977446"/>
            <a:ext cx="685801" cy="335334"/>
          </a:xfrm>
          <a:prstGeom prst="ellipse">
            <a:avLst/>
          </a:prstGeom>
          <a:noFill/>
          <a:ln w="2857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17113667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MCM Extraction</a:t>
            </a:r>
            <a:endParaRPr lang="en-US" dirty="0"/>
          </a:p>
        </p:txBody>
      </p:sp>
      <p:sp>
        <p:nvSpPr>
          <p:cNvPr id="4" name="Rectangle 3"/>
          <p:cNvSpPr/>
          <p:nvPr/>
        </p:nvSpPr>
        <p:spPr>
          <a:xfrm>
            <a:off x="533400" y="1307666"/>
            <a:ext cx="8153400" cy="4247317"/>
          </a:xfrm>
          <a:prstGeom prst="rect">
            <a:avLst/>
          </a:prstGeom>
        </p:spPr>
        <p:txBody>
          <a:bodyPr wrap="square">
            <a:spAutoFit/>
          </a:bodyPr>
          <a:lstStyle/>
          <a:p>
            <a:pPr marL="342900" lvl="0" indent="-342900">
              <a:buFont typeface="+mj-lt"/>
              <a:buAutoNum type="arabicPeriod" startAt="9"/>
            </a:pPr>
            <a:r>
              <a:rPr lang="en-US" dirty="0" smtClean="0"/>
              <a:t>In the MATLAB command window, call the </a:t>
            </a:r>
            <a:r>
              <a:rPr lang="en-US" b="1" dirty="0" smtClean="0"/>
              <a:t>FAC2F0AM</a:t>
            </a:r>
            <a:r>
              <a:rPr lang="en-US" dirty="0" smtClean="0"/>
              <a:t> function, e.g.:</a:t>
            </a:r>
          </a:p>
          <a:p>
            <a:pPr lvl="0"/>
            <a:endParaRPr lang="en-US" dirty="0"/>
          </a:p>
          <a:p>
            <a:pPr lvl="0"/>
            <a:r>
              <a:rPr lang="en-US" dirty="0" smtClean="0"/>
              <a:t>FAC2F0AM(‘</a:t>
            </a:r>
            <a:r>
              <a:rPr lang="en-US" dirty="0" err="1" smtClean="0"/>
              <a:t>Alcohols.fac</a:t>
            </a:r>
            <a:r>
              <a:rPr lang="en-US" dirty="0" smtClean="0"/>
              <a:t>’)</a:t>
            </a:r>
          </a:p>
          <a:p>
            <a:pPr lvl="0"/>
            <a:endParaRPr lang="en-US" dirty="0"/>
          </a:p>
          <a:p>
            <a:pPr lvl="0"/>
            <a:r>
              <a:rPr lang="en-US" dirty="0" smtClean="0"/>
              <a:t>This will create a script that contains properly formatted reactions, with the same name and in the same directory(e.g. </a:t>
            </a:r>
            <a:r>
              <a:rPr lang="en-US" dirty="0" err="1" smtClean="0"/>
              <a:t>Alcohols.m</a:t>
            </a:r>
            <a:r>
              <a:rPr lang="en-US" dirty="0" smtClean="0"/>
              <a:t>).</a:t>
            </a:r>
          </a:p>
          <a:p>
            <a:pPr lvl="0"/>
            <a:endParaRPr lang="en-US" dirty="0" smtClean="0"/>
          </a:p>
          <a:p>
            <a:r>
              <a:rPr lang="en-US" dirty="0"/>
              <a:t>10.  Add the mechanism to your </a:t>
            </a:r>
            <a:r>
              <a:rPr lang="en-US" dirty="0" err="1"/>
              <a:t>ChemFiles</a:t>
            </a:r>
            <a:r>
              <a:rPr lang="en-US" dirty="0"/>
              <a:t> input.</a:t>
            </a:r>
          </a:p>
          <a:p>
            <a:pPr lvl="0"/>
            <a:r>
              <a:rPr lang="en-US" dirty="0" smtClean="0"/>
              <a:t>       Note</a:t>
            </a:r>
            <a:r>
              <a:rPr lang="en-US" dirty="0"/>
              <a:t>: DO NOT USE MULTIPLE MCM-EXTRACTED MECHANISMS SIMULTANEOUSLY! </a:t>
            </a:r>
            <a:endParaRPr lang="en-US" dirty="0" smtClean="0"/>
          </a:p>
          <a:p>
            <a:pPr lvl="0"/>
            <a:r>
              <a:rPr lang="en-US" dirty="0"/>
              <a:t> </a:t>
            </a:r>
            <a:r>
              <a:rPr lang="en-US" dirty="0" smtClean="0"/>
              <a:t>      This </a:t>
            </a:r>
            <a:r>
              <a:rPr lang="en-US" dirty="0"/>
              <a:t>will lead to duplicate reactions.</a:t>
            </a:r>
          </a:p>
          <a:p>
            <a:pPr lvl="0"/>
            <a:endParaRPr lang="en-US" dirty="0" smtClean="0"/>
          </a:p>
          <a:p>
            <a:pPr lvl="0"/>
            <a:endParaRPr lang="en-US" dirty="0"/>
          </a:p>
          <a:p>
            <a:pPr lvl="0"/>
            <a:r>
              <a:rPr lang="en-US" dirty="0" smtClean="0"/>
              <a:t>TROUBLESHOOTING: the FAC2F0AM script will sometimes  fail if the .</a:t>
            </a:r>
            <a:r>
              <a:rPr lang="en-US" dirty="0" err="1" smtClean="0"/>
              <a:t>fac</a:t>
            </a:r>
            <a:r>
              <a:rPr lang="en-US" dirty="0" smtClean="0"/>
              <a:t> file is not formatted properly, which can happen. In this case, you will need to scroll through the .</a:t>
            </a:r>
            <a:r>
              <a:rPr lang="en-US" dirty="0" err="1" smtClean="0"/>
              <a:t>fac</a:t>
            </a:r>
            <a:r>
              <a:rPr lang="en-US" dirty="0" smtClean="0"/>
              <a:t> file in a text editor and fix aberrant lines.</a:t>
            </a:r>
            <a:endParaRPr lang="en-US" dirty="0" smtClean="0"/>
          </a:p>
        </p:txBody>
      </p:sp>
      <p:pic>
        <p:nvPicPr>
          <p:cNvPr id="2050" name="Picture 2"/>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a:off x="152400" y="5692991"/>
            <a:ext cx="3869412" cy="707809"/>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1" name="Picture 3"/>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4876800" y="5659456"/>
            <a:ext cx="4122451" cy="70468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Right Arrow 4"/>
          <p:cNvSpPr/>
          <p:nvPr/>
        </p:nvSpPr>
        <p:spPr>
          <a:xfrm>
            <a:off x="4191000" y="5821300"/>
            <a:ext cx="533400" cy="3810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41653037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Contents</a:t>
            </a:r>
            <a:endParaRPr lang="en-US" dirty="0"/>
          </a:p>
        </p:txBody>
      </p:sp>
      <p:sp>
        <p:nvSpPr>
          <p:cNvPr id="3" name="Content Placeholder 2"/>
          <p:cNvSpPr>
            <a:spLocks noGrp="1"/>
          </p:cNvSpPr>
          <p:nvPr>
            <p:ph idx="1"/>
          </p:nvPr>
        </p:nvSpPr>
        <p:spPr/>
        <p:txBody>
          <a:bodyPr/>
          <a:lstStyle/>
          <a:p>
            <a:pPr marL="514350" indent="-514350">
              <a:buFont typeface="+mj-lt"/>
              <a:buAutoNum type="arabicPeriod"/>
            </a:pPr>
            <a:r>
              <a:rPr lang="en-US" dirty="0" smtClean="0"/>
              <a:t>Using MATLAB</a:t>
            </a:r>
          </a:p>
          <a:p>
            <a:pPr marL="514350" indent="-514350">
              <a:buFont typeface="+mj-lt"/>
              <a:buAutoNum type="arabicPeriod"/>
            </a:pPr>
            <a:r>
              <a:rPr lang="en-US" dirty="0" smtClean="0"/>
              <a:t>Downloading and “installing” the model</a:t>
            </a:r>
          </a:p>
          <a:p>
            <a:pPr marL="514350" indent="-514350">
              <a:buFont typeface="+mj-lt"/>
              <a:buAutoNum type="arabicPeriod"/>
            </a:pPr>
            <a:r>
              <a:rPr lang="en-US" dirty="0" smtClean="0"/>
              <a:t>Running the examples</a:t>
            </a:r>
          </a:p>
          <a:p>
            <a:pPr marL="514350" indent="-514350">
              <a:buFont typeface="+mj-lt"/>
              <a:buAutoNum type="arabicPeriod"/>
            </a:pPr>
            <a:r>
              <a:rPr lang="en-US" dirty="0" smtClean="0"/>
              <a:t>Making your own setup script</a:t>
            </a:r>
          </a:p>
          <a:p>
            <a:pPr marL="514350" indent="-514350">
              <a:buFont typeface="+mj-lt"/>
              <a:buAutoNum type="arabicPeriod"/>
            </a:pPr>
            <a:r>
              <a:rPr lang="en-US" dirty="0" smtClean="0"/>
              <a:t>Making your own MCM sub-mechanism</a:t>
            </a:r>
          </a:p>
          <a:p>
            <a:pPr marL="514350" indent="-514350">
              <a:buFont typeface="+mj-lt"/>
              <a:buAutoNum type="arabicPeriod"/>
            </a:pPr>
            <a:endParaRPr lang="en-US" dirty="0"/>
          </a:p>
        </p:txBody>
      </p:sp>
    </p:spTree>
    <p:extLst>
      <p:ext uri="{BB962C8B-B14F-4D97-AF65-F5344CB8AC3E}">
        <p14:creationId xmlns:p14="http://schemas.microsoft.com/office/powerpoint/2010/main" val="269914948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t>Using MATLAB </a:t>
            </a:r>
            <a:endParaRPr lang="en-US" dirty="0"/>
          </a:p>
        </p:txBody>
      </p:sp>
      <p:sp>
        <p:nvSpPr>
          <p:cNvPr id="3" name="Content Placeholder 2"/>
          <p:cNvSpPr>
            <a:spLocks noGrp="1"/>
          </p:cNvSpPr>
          <p:nvPr>
            <p:ph idx="1"/>
          </p:nvPr>
        </p:nvSpPr>
        <p:spPr>
          <a:xfrm>
            <a:off x="0" y="1143000"/>
            <a:ext cx="9144000" cy="5715000"/>
          </a:xfrm>
        </p:spPr>
        <p:txBody>
          <a:bodyPr>
            <a:normAutofit fontScale="77500" lnSpcReduction="20000"/>
          </a:bodyPr>
          <a:lstStyle/>
          <a:p>
            <a:pPr marL="0" indent="0">
              <a:buNone/>
            </a:pPr>
            <a:r>
              <a:rPr lang="en-US" dirty="0" smtClean="0"/>
              <a:t>Users will need some knowledge of the MATLAB language and environment. At a minimum, new users should be familiar with:</a:t>
            </a:r>
          </a:p>
          <a:p>
            <a:pPr marL="0" indent="0">
              <a:buNone/>
            </a:pPr>
            <a:endParaRPr lang="en-US" dirty="0" smtClean="0"/>
          </a:p>
          <a:p>
            <a:r>
              <a:rPr lang="en-US" dirty="0" smtClean="0"/>
              <a:t>MATLAB desktop panes: Command Window, Editor, Workspace, Current Folder, Help Window</a:t>
            </a:r>
          </a:p>
          <a:p>
            <a:r>
              <a:rPr lang="en-US" dirty="0" smtClean="0"/>
              <a:t>The MATLAB search path</a:t>
            </a:r>
          </a:p>
          <a:p>
            <a:r>
              <a:rPr lang="en-US" dirty="0" smtClean="0"/>
              <a:t>Difference between a “script” and a “function”</a:t>
            </a:r>
          </a:p>
          <a:p>
            <a:r>
              <a:rPr lang="en-US" dirty="0" smtClean="0"/>
              <a:t>Variable classes: numerical arrays, character arrays (strings), logical arrays, cell </a:t>
            </a:r>
            <a:r>
              <a:rPr lang="en-US" dirty="0"/>
              <a:t>a</a:t>
            </a:r>
            <a:r>
              <a:rPr lang="en-US" dirty="0" smtClean="0"/>
              <a:t>rrays, structures</a:t>
            </a:r>
          </a:p>
          <a:p>
            <a:r>
              <a:rPr lang="en-US" dirty="0" smtClean="0"/>
              <a:t>Basic syntax: how to call a function, how to index an array, etc.</a:t>
            </a:r>
          </a:p>
          <a:p>
            <a:endParaRPr lang="en-US" dirty="0" smtClean="0"/>
          </a:p>
          <a:p>
            <a:pPr marL="0" indent="0">
              <a:buNone/>
            </a:pPr>
            <a:r>
              <a:rPr lang="en-US" dirty="0" smtClean="0"/>
              <a:t>There are many resources available online and elsewhere for learning the basics. If nothing else, try typing “getting started” into the MATLAB help window search bar. Surprisingly enough, MATLAB Help is an excellent first stop for many questions.</a:t>
            </a:r>
            <a:endParaRPr lang="en-US" dirty="0"/>
          </a:p>
        </p:txBody>
      </p:sp>
    </p:spTree>
    <p:extLst>
      <p:ext uri="{BB962C8B-B14F-4D97-AF65-F5344CB8AC3E}">
        <p14:creationId xmlns:p14="http://schemas.microsoft.com/office/powerpoint/2010/main" val="358215636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Downloading F0AM</a:t>
            </a:r>
            <a:endParaRPr lang="en-US" dirty="0"/>
          </a:p>
        </p:txBody>
      </p:sp>
      <p:sp>
        <p:nvSpPr>
          <p:cNvPr id="3" name="Content Placeholder 2"/>
          <p:cNvSpPr>
            <a:spLocks noGrp="1"/>
          </p:cNvSpPr>
          <p:nvPr>
            <p:ph idx="1"/>
          </p:nvPr>
        </p:nvSpPr>
        <p:spPr>
          <a:xfrm>
            <a:off x="457200" y="1600200"/>
            <a:ext cx="8458200" cy="4525963"/>
          </a:xfrm>
        </p:spPr>
        <p:txBody>
          <a:bodyPr/>
          <a:lstStyle/>
          <a:p>
            <a:pPr marL="0" indent="0">
              <a:buNone/>
            </a:pPr>
            <a:r>
              <a:rPr lang="en-US" dirty="0" smtClean="0"/>
              <a:t>Presumably you have already figured this out if you are reading this file, but just in case…</a:t>
            </a:r>
          </a:p>
          <a:p>
            <a:pPr marL="514350" indent="-514350">
              <a:buFont typeface="+mj-lt"/>
              <a:buAutoNum type="arabicPeriod"/>
            </a:pPr>
            <a:r>
              <a:rPr lang="en-US" dirty="0" smtClean="0"/>
              <a:t>Go to </a:t>
            </a:r>
            <a:r>
              <a:rPr lang="en-US" dirty="0" smtClean="0">
                <a:hlinkClick r:id="rId2"/>
              </a:rPr>
              <a:t>https://sites.google.com/site/wolfegm/code-archive</a:t>
            </a:r>
            <a:r>
              <a:rPr lang="en-US" dirty="0" smtClean="0"/>
              <a:t> and download the F0AM zip file.</a:t>
            </a:r>
          </a:p>
          <a:p>
            <a:pPr marL="514350" indent="-514350">
              <a:buFont typeface="+mj-lt"/>
              <a:buAutoNum type="arabicPeriod"/>
            </a:pPr>
            <a:r>
              <a:rPr lang="en-US" dirty="0" smtClean="0"/>
              <a:t>Unzip the file and put the folder somewhere that you can remember.</a:t>
            </a:r>
            <a:endParaRPr lang="en-US" dirty="0"/>
          </a:p>
        </p:txBody>
      </p:sp>
    </p:spTree>
    <p:extLst>
      <p:ext uri="{BB962C8B-B14F-4D97-AF65-F5344CB8AC3E}">
        <p14:creationId xmlns:p14="http://schemas.microsoft.com/office/powerpoint/2010/main" val="71028168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normAutofit fontScale="90000"/>
          </a:bodyPr>
          <a:lstStyle/>
          <a:p>
            <a:r>
              <a:rPr lang="en-US" dirty="0" smtClean="0"/>
              <a:t>Adding the Model to Your Search Path</a:t>
            </a:r>
            <a:endParaRPr lang="en-US" dirty="0"/>
          </a:p>
        </p:txBody>
      </p:sp>
      <p:sp>
        <p:nvSpPr>
          <p:cNvPr id="3" name="Content Placeholder 2"/>
          <p:cNvSpPr>
            <a:spLocks noGrp="1"/>
          </p:cNvSpPr>
          <p:nvPr>
            <p:ph idx="1"/>
          </p:nvPr>
        </p:nvSpPr>
        <p:spPr>
          <a:xfrm>
            <a:off x="152400" y="1295400"/>
            <a:ext cx="5257800" cy="5334000"/>
          </a:xfrm>
        </p:spPr>
        <p:txBody>
          <a:bodyPr>
            <a:normAutofit fontScale="85000" lnSpcReduction="20000"/>
          </a:bodyPr>
          <a:lstStyle/>
          <a:p>
            <a:pPr marL="0" indent="0">
              <a:buNone/>
            </a:pPr>
            <a:r>
              <a:rPr lang="en-US" dirty="0" smtClean="0"/>
              <a:t>MATLAB can only “see” files that are on its search path. To add the model to your search path:</a:t>
            </a:r>
          </a:p>
          <a:p>
            <a:pPr marL="514350" indent="-514350">
              <a:buFont typeface="+mj-lt"/>
              <a:buAutoNum type="arabicPeriod"/>
            </a:pPr>
            <a:r>
              <a:rPr lang="en-US" dirty="0" smtClean="0"/>
              <a:t>Navigate to the F0AM folder in the Current Folder window</a:t>
            </a:r>
          </a:p>
          <a:p>
            <a:pPr marL="514350" indent="-514350">
              <a:buFont typeface="+mj-lt"/>
              <a:buAutoNum type="arabicPeriod"/>
            </a:pPr>
            <a:r>
              <a:rPr lang="en-US" dirty="0" smtClean="0"/>
              <a:t>Right click the folder </a:t>
            </a:r>
            <a:r>
              <a:rPr lang="en-US" dirty="0" smtClean="0">
                <a:sym typeface="Wingdings" panose="05000000000000000000" pitchFamily="2" charset="2"/>
              </a:rPr>
              <a:t> Add to Path Selected Folders and Subfolders</a:t>
            </a:r>
          </a:p>
          <a:p>
            <a:pPr marL="0" indent="0">
              <a:buNone/>
            </a:pPr>
            <a:r>
              <a:rPr lang="en-US" dirty="0" smtClean="0">
                <a:sym typeface="Wingdings" panose="05000000000000000000" pitchFamily="2" charset="2"/>
              </a:rPr>
              <a:t>Alternatively, you can add the model folders by entering the following in the command window:</a:t>
            </a:r>
          </a:p>
          <a:p>
            <a:pPr marL="0" indent="0">
              <a:buNone/>
            </a:pPr>
            <a:r>
              <a:rPr lang="en-US" dirty="0"/>
              <a:t> </a:t>
            </a:r>
            <a:r>
              <a:rPr lang="en-US" dirty="0" smtClean="0"/>
              <a:t>    </a:t>
            </a:r>
            <a:r>
              <a:rPr lang="en-US" sz="2800" dirty="0" err="1" smtClean="0">
                <a:latin typeface="Arial Unicode MS" panose="020B0604020202020204" pitchFamily="34" charset="-128"/>
                <a:ea typeface="Arial Unicode MS" panose="020B0604020202020204" pitchFamily="34" charset="-128"/>
                <a:cs typeface="Arial Unicode MS" panose="020B0604020202020204" pitchFamily="34" charset="-128"/>
              </a:rPr>
              <a:t>addpath</a:t>
            </a:r>
            <a:r>
              <a:rPr lang="en-US" sz="2800" dirty="0" smtClean="0">
                <a:latin typeface="Arial Unicode MS" panose="020B0604020202020204" pitchFamily="34" charset="-128"/>
                <a:ea typeface="Arial Unicode MS" panose="020B0604020202020204" pitchFamily="34" charset="-128"/>
                <a:cs typeface="Arial Unicode MS" panose="020B0604020202020204" pitchFamily="34" charset="-128"/>
              </a:rPr>
              <a:t>(</a:t>
            </a:r>
            <a:r>
              <a:rPr lang="en-US" sz="2800" dirty="0" err="1" smtClean="0">
                <a:latin typeface="Arial Unicode MS" panose="020B0604020202020204" pitchFamily="34" charset="-128"/>
                <a:ea typeface="Arial Unicode MS" panose="020B0604020202020204" pitchFamily="34" charset="-128"/>
                <a:cs typeface="Arial Unicode MS" panose="020B0604020202020204" pitchFamily="34" charset="-128"/>
              </a:rPr>
              <a:t>genpath</a:t>
            </a:r>
            <a:r>
              <a:rPr lang="en-US" sz="2800" dirty="0" smtClean="0">
                <a:latin typeface="Arial Unicode MS" panose="020B0604020202020204" pitchFamily="34" charset="-128"/>
                <a:ea typeface="Arial Unicode MS" panose="020B0604020202020204" pitchFamily="34" charset="-128"/>
                <a:cs typeface="Arial Unicode MS" panose="020B0604020202020204" pitchFamily="34" charset="-128"/>
              </a:rPr>
              <a:t>(</a:t>
            </a:r>
            <a:r>
              <a:rPr lang="en-US" sz="2800" i="1" dirty="0" smtClean="0">
                <a:latin typeface="Arial Unicode MS" panose="020B0604020202020204" pitchFamily="34" charset="-128"/>
                <a:ea typeface="Arial Unicode MS" panose="020B0604020202020204" pitchFamily="34" charset="-128"/>
                <a:cs typeface="Arial Unicode MS" panose="020B0604020202020204" pitchFamily="34" charset="-128"/>
              </a:rPr>
              <a:t>F0AMdir</a:t>
            </a:r>
            <a:r>
              <a:rPr lang="en-US" sz="2800" dirty="0" smtClean="0">
                <a:latin typeface="Arial Unicode MS" panose="020B0604020202020204" pitchFamily="34" charset="-128"/>
                <a:ea typeface="Arial Unicode MS" panose="020B0604020202020204" pitchFamily="34" charset="-128"/>
                <a:cs typeface="Arial Unicode MS" panose="020B0604020202020204" pitchFamily="34" charset="-128"/>
              </a:rPr>
              <a:t>));</a:t>
            </a:r>
          </a:p>
          <a:p>
            <a:pPr marL="0" indent="0">
              <a:buNone/>
            </a:pPr>
            <a:r>
              <a:rPr lang="en-US" dirty="0" smtClean="0"/>
              <a:t>Here, </a:t>
            </a:r>
            <a:r>
              <a:rPr lang="en-US" i="1" dirty="0" smtClean="0"/>
              <a:t>F0AMdir </a:t>
            </a:r>
            <a:r>
              <a:rPr lang="en-US" dirty="0" smtClean="0"/>
              <a:t>is the full directory name, e.g. C:\Science\F0AMv3.1.</a:t>
            </a:r>
            <a:endParaRPr lang="en-US" dirty="0" smtClean="0">
              <a:sym typeface="Wingdings" panose="05000000000000000000" pitchFamily="2" charset="2"/>
            </a:endParaRPr>
          </a:p>
          <a:p>
            <a:pPr marL="0" indent="0">
              <a:buNone/>
            </a:pPr>
            <a:endParaRPr lang="en-US" dirty="0"/>
          </a:p>
        </p:txBody>
      </p:sp>
      <p:pic>
        <p:nvPicPr>
          <p:cNvPr id="4" name="Picture 2"/>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5533355" y="1066800"/>
            <a:ext cx="3407719" cy="5562600"/>
          </a:xfrm>
          <a:prstGeom prst="rect">
            <a:avLst/>
          </a:prstGeom>
          <a:noFill/>
          <a:ln w="9525">
            <a:solidFill>
              <a:schemeClr val="tx1"/>
            </a:solidFill>
            <a:miter lim="800000"/>
            <a:headEnd/>
            <a:tailEnd/>
          </a:ln>
        </p:spPr>
      </p:pic>
    </p:spTree>
    <p:extLst>
      <p:ext uri="{BB962C8B-B14F-4D97-AF65-F5344CB8AC3E}">
        <p14:creationId xmlns:p14="http://schemas.microsoft.com/office/powerpoint/2010/main" val="35210175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t>Notes on Search Paths</a:t>
            </a:r>
            <a:endParaRPr lang="en-US" dirty="0"/>
          </a:p>
        </p:txBody>
      </p:sp>
      <p:sp>
        <p:nvSpPr>
          <p:cNvPr id="3" name="Content Placeholder 2"/>
          <p:cNvSpPr>
            <a:spLocks noGrp="1"/>
          </p:cNvSpPr>
          <p:nvPr>
            <p:ph idx="1"/>
          </p:nvPr>
        </p:nvSpPr>
        <p:spPr>
          <a:xfrm>
            <a:off x="304800" y="914400"/>
            <a:ext cx="8610600" cy="5943600"/>
          </a:xfrm>
        </p:spPr>
        <p:txBody>
          <a:bodyPr>
            <a:normAutofit/>
          </a:bodyPr>
          <a:lstStyle/>
          <a:p>
            <a:pPr>
              <a:tabLst>
                <a:tab pos="3827463" algn="l"/>
              </a:tabLst>
            </a:pPr>
            <a:r>
              <a:rPr lang="en-US" sz="2000" dirty="0" smtClean="0">
                <a:sym typeface="Wingdings" panose="05000000000000000000" pitchFamily="2" charset="2"/>
              </a:rPr>
              <a:t>You can see which folders </a:t>
            </a:r>
            <a:r>
              <a:rPr lang="en-US" sz="2000" dirty="0" smtClean="0">
                <a:sym typeface="Wingdings" panose="05000000000000000000" pitchFamily="2" charset="2"/>
              </a:rPr>
              <a:t>are </a:t>
            </a:r>
            <a:r>
              <a:rPr lang="en-US" sz="2000" dirty="0" smtClean="0">
                <a:sym typeface="Wingdings" panose="05000000000000000000" pitchFamily="2" charset="2"/>
              </a:rPr>
              <a:t>in your search path (and add/remove/rearrange them) by going into the file menu (top of screen) and choosing “Set Path…”to get to the Set Path Dialog</a:t>
            </a:r>
            <a:r>
              <a:rPr lang="en-US" sz="2000" dirty="0" smtClean="0">
                <a:sym typeface="Wingdings" panose="05000000000000000000" pitchFamily="2" charset="2"/>
              </a:rPr>
              <a:t>.</a:t>
            </a:r>
          </a:p>
          <a:p>
            <a:pPr>
              <a:tabLst>
                <a:tab pos="3827463" algn="l"/>
              </a:tabLst>
            </a:pPr>
            <a:endParaRPr lang="en-US" sz="2000" dirty="0">
              <a:sym typeface="Wingdings" panose="05000000000000000000" pitchFamily="2" charset="2"/>
            </a:endParaRPr>
          </a:p>
          <a:p>
            <a:pPr>
              <a:tabLst>
                <a:tab pos="3827463" algn="l"/>
              </a:tabLst>
            </a:pPr>
            <a:endParaRPr lang="en-US" sz="2000" dirty="0" smtClean="0">
              <a:sym typeface="Wingdings" panose="05000000000000000000" pitchFamily="2" charset="2"/>
            </a:endParaRPr>
          </a:p>
          <a:p>
            <a:pPr>
              <a:tabLst>
                <a:tab pos="3827463" algn="l"/>
              </a:tabLst>
            </a:pPr>
            <a:endParaRPr lang="en-US" sz="2000" dirty="0">
              <a:sym typeface="Wingdings" panose="05000000000000000000" pitchFamily="2" charset="2"/>
            </a:endParaRPr>
          </a:p>
          <a:p>
            <a:pPr>
              <a:tabLst>
                <a:tab pos="3827463" algn="l"/>
              </a:tabLst>
            </a:pPr>
            <a:endParaRPr lang="en-US" sz="2000" dirty="0" smtClean="0">
              <a:sym typeface="Wingdings" panose="05000000000000000000" pitchFamily="2" charset="2"/>
            </a:endParaRPr>
          </a:p>
          <a:p>
            <a:pPr>
              <a:tabLst>
                <a:tab pos="3827463" algn="l"/>
              </a:tabLst>
            </a:pPr>
            <a:endParaRPr lang="en-US" sz="2000" dirty="0" smtClean="0">
              <a:sym typeface="Wingdings" panose="05000000000000000000" pitchFamily="2" charset="2"/>
            </a:endParaRPr>
          </a:p>
          <a:p>
            <a:pPr>
              <a:tabLst>
                <a:tab pos="3827463" algn="l"/>
              </a:tabLst>
            </a:pPr>
            <a:endParaRPr lang="en-US" sz="2000" dirty="0">
              <a:sym typeface="Wingdings" panose="05000000000000000000" pitchFamily="2" charset="2"/>
            </a:endParaRPr>
          </a:p>
          <a:p>
            <a:pPr>
              <a:tabLst>
                <a:tab pos="3827463" algn="l"/>
              </a:tabLst>
            </a:pPr>
            <a:endParaRPr lang="en-US" sz="2000" dirty="0" smtClean="0">
              <a:sym typeface="Wingdings" panose="05000000000000000000" pitchFamily="2" charset="2"/>
            </a:endParaRPr>
          </a:p>
          <a:p>
            <a:r>
              <a:rPr lang="en-US" sz="2000" dirty="0" smtClean="0">
                <a:sym typeface="Wingdings" panose="05000000000000000000" pitchFamily="2" charset="2"/>
              </a:rPr>
              <a:t>MATLAB </a:t>
            </a:r>
            <a:r>
              <a:rPr lang="en-US" sz="2000" dirty="0" smtClean="0">
                <a:sym typeface="Wingdings" panose="05000000000000000000" pitchFamily="2" charset="2"/>
              </a:rPr>
              <a:t>resets the search path every time you restart it. If you want to keep the F0AM directories on your search path, type “</a:t>
            </a:r>
            <a:r>
              <a:rPr lang="en-US" sz="2000" dirty="0" err="1" smtClean="0">
                <a:sym typeface="Wingdings" panose="05000000000000000000" pitchFamily="2" charset="2"/>
              </a:rPr>
              <a:t>savepath</a:t>
            </a:r>
            <a:r>
              <a:rPr lang="en-US" sz="2000" dirty="0" smtClean="0">
                <a:sym typeface="Wingdings" panose="05000000000000000000" pitchFamily="2" charset="2"/>
              </a:rPr>
              <a:t>” (without quotes) into the command window or use the Set Path Dialog. </a:t>
            </a:r>
          </a:p>
          <a:p>
            <a:r>
              <a:rPr lang="en-US" sz="2000" dirty="0" smtClean="0">
                <a:sym typeface="Wingdings" panose="05000000000000000000" pitchFamily="2" charset="2"/>
              </a:rPr>
              <a:t>MATLAB searches the folders in the set path sequentially. If you have multiple functions or scripts with the same name, only the first one (in the search path) will be called. If you think you have an error stemming from redundant file names, use the “which” command to see which file is being called.</a:t>
            </a:r>
          </a:p>
          <a:p>
            <a:endParaRPr lang="en-US" sz="2000" dirty="0"/>
          </a:p>
        </p:txBody>
      </p:sp>
      <p:pic>
        <p:nvPicPr>
          <p:cNvPr id="3075" name="Picture 3"/>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a:off x="1828800" y="1905000"/>
            <a:ext cx="5362195" cy="2531596"/>
          </a:xfrm>
          <a:prstGeom prst="rect">
            <a:avLst/>
          </a:prstGeom>
          <a:ln w="9525">
            <a:solidFill>
              <a:schemeClr val="tx1"/>
            </a:solidFill>
            <a:miter lim="800000"/>
            <a:headEnd/>
            <a:tailEnd/>
          </a:ln>
          <a:effectLst>
            <a:outerShdw blurRad="50800" dist="38100" dir="2700000" algn="tl" rotWithShape="0">
              <a:srgbClr val="000000">
                <a:alpha val="43000"/>
              </a:srgbClr>
            </a:outerShdw>
          </a:effectLst>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100888701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t>Running the Examples</a:t>
            </a:r>
            <a:endParaRPr lang="en-US" dirty="0"/>
          </a:p>
        </p:txBody>
      </p:sp>
      <p:sp>
        <p:nvSpPr>
          <p:cNvPr id="3" name="Content Placeholder 2"/>
          <p:cNvSpPr>
            <a:spLocks noGrp="1"/>
          </p:cNvSpPr>
          <p:nvPr>
            <p:ph idx="1"/>
          </p:nvPr>
        </p:nvSpPr>
        <p:spPr>
          <a:xfrm>
            <a:off x="152400" y="1219200"/>
            <a:ext cx="8839200" cy="5638800"/>
          </a:xfrm>
        </p:spPr>
        <p:txBody>
          <a:bodyPr>
            <a:normAutofit fontScale="70000" lnSpcReduction="20000"/>
          </a:bodyPr>
          <a:lstStyle/>
          <a:p>
            <a:pPr marL="0" indent="0">
              <a:buNone/>
            </a:pPr>
            <a:r>
              <a:rPr lang="en-US" dirty="0" smtClean="0"/>
              <a:t>There are five example setup scripts in the Setups/Examples/ folder:</a:t>
            </a:r>
          </a:p>
          <a:p>
            <a:pPr lvl="1"/>
            <a:r>
              <a:rPr lang="en-US" dirty="0" err="1" smtClean="0"/>
              <a:t>ExampleSetup_Chamber.m</a:t>
            </a:r>
            <a:endParaRPr lang="en-US" dirty="0" smtClean="0"/>
          </a:p>
          <a:p>
            <a:pPr lvl="1"/>
            <a:r>
              <a:rPr lang="en-US" dirty="0" err="1" smtClean="0"/>
              <a:t>ExampleSetup_DielCycle.m</a:t>
            </a:r>
            <a:endParaRPr lang="en-US" dirty="0" smtClean="0"/>
          </a:p>
          <a:p>
            <a:pPr lvl="1"/>
            <a:r>
              <a:rPr lang="en-US" dirty="0" err="1" smtClean="0"/>
              <a:t>ExampleSetup_FlightSS.m</a:t>
            </a:r>
            <a:endParaRPr lang="en-US" dirty="0" smtClean="0"/>
          </a:p>
          <a:p>
            <a:pPr lvl="1"/>
            <a:r>
              <a:rPr lang="en-US" dirty="0" err="1" smtClean="0"/>
              <a:t>ExampleSetup_LagrangianPlume.m</a:t>
            </a:r>
            <a:endParaRPr lang="en-US" dirty="0" smtClean="0"/>
          </a:p>
          <a:p>
            <a:pPr lvl="1"/>
            <a:r>
              <a:rPr lang="en-US" dirty="0" err="1" smtClean="0"/>
              <a:t>ExampleSetup_MechCompare.m</a:t>
            </a:r>
            <a:endParaRPr lang="en-US" dirty="0"/>
          </a:p>
          <a:p>
            <a:pPr marL="0" indent="0">
              <a:buNone/>
            </a:pPr>
            <a:r>
              <a:rPr lang="en-US" dirty="0" smtClean="0"/>
              <a:t>The last example shows how to loop through multiple mechanisms before calling the </a:t>
            </a:r>
            <a:r>
              <a:rPr lang="en-US" dirty="0" err="1" smtClean="0"/>
              <a:t>FlightSS</a:t>
            </a:r>
            <a:r>
              <a:rPr lang="en-US" dirty="0" smtClean="0"/>
              <a:t> example, so ignore it for now. </a:t>
            </a:r>
          </a:p>
          <a:p>
            <a:pPr marL="0" indent="0">
              <a:buNone/>
            </a:pPr>
            <a:endParaRPr lang="en-US" dirty="0" smtClean="0"/>
          </a:p>
          <a:p>
            <a:pPr marL="0" indent="0">
              <a:buNone/>
            </a:pPr>
            <a:r>
              <a:rPr lang="en-US" dirty="0" smtClean="0"/>
              <a:t>Try to run one of the examples: type a script name into the Command Window and hit ENTER. Some of the examples can take several minutes to execute, depending on your hardware. The example should run without errors and generate a bunch of figure windows. Next, read through the example script that you ran and try to get an understanding of the inputs and outputs. </a:t>
            </a:r>
            <a:r>
              <a:rPr lang="en-US" dirty="0" smtClean="0"/>
              <a:t>The scripts are heavily commented to walk you through the setup. The </a:t>
            </a:r>
            <a:r>
              <a:rPr lang="en-US" dirty="0" smtClean="0"/>
              <a:t>F0AM_ReadMe is also helpful here.</a:t>
            </a:r>
          </a:p>
          <a:p>
            <a:pPr marL="0" indent="0">
              <a:buNone/>
            </a:pPr>
            <a:endParaRPr lang="en-US" dirty="0" smtClean="0"/>
          </a:p>
          <a:p>
            <a:pPr marL="0" indent="0">
              <a:buNone/>
            </a:pPr>
            <a:r>
              <a:rPr lang="en-US" dirty="0" smtClean="0"/>
              <a:t>Repeat for all examples.</a:t>
            </a:r>
          </a:p>
        </p:txBody>
      </p:sp>
    </p:spTree>
    <p:extLst>
      <p:ext uri="{BB962C8B-B14F-4D97-AF65-F5344CB8AC3E}">
        <p14:creationId xmlns:p14="http://schemas.microsoft.com/office/powerpoint/2010/main" val="100447289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Making your Own Setup Script</a:t>
            </a:r>
            <a:endParaRPr lang="en-US" dirty="0"/>
          </a:p>
        </p:txBody>
      </p:sp>
      <p:sp>
        <p:nvSpPr>
          <p:cNvPr id="3" name="Content Placeholder 2"/>
          <p:cNvSpPr>
            <a:spLocks noGrp="1"/>
          </p:cNvSpPr>
          <p:nvPr>
            <p:ph idx="1"/>
          </p:nvPr>
        </p:nvSpPr>
        <p:spPr/>
        <p:txBody>
          <a:bodyPr/>
          <a:lstStyle/>
          <a:p>
            <a:pPr marL="0" indent="0">
              <a:buNone/>
            </a:pPr>
            <a:r>
              <a:rPr lang="en-US" dirty="0" smtClean="0"/>
              <a:t>The example setups encompass a range of standard applications. Generally, it is easiest to start with the one that most closely matches your research problem and modify the inputs as needed. </a:t>
            </a:r>
            <a:endParaRPr lang="en-US" dirty="0" smtClean="0"/>
          </a:p>
          <a:p>
            <a:pPr marL="0" indent="0">
              <a:buNone/>
            </a:pPr>
            <a:endParaRPr lang="en-US" dirty="0" smtClean="0"/>
          </a:p>
          <a:p>
            <a:pPr marL="0" indent="0">
              <a:buNone/>
            </a:pPr>
            <a:r>
              <a:rPr lang="en-US" dirty="0" smtClean="0"/>
              <a:t>Don’t forget to save the new script under a different name!</a:t>
            </a:r>
            <a:endParaRPr lang="en-US" dirty="0"/>
          </a:p>
        </p:txBody>
      </p:sp>
    </p:spTree>
    <p:extLst>
      <p:ext uri="{BB962C8B-B14F-4D97-AF65-F5344CB8AC3E}">
        <p14:creationId xmlns:p14="http://schemas.microsoft.com/office/powerpoint/2010/main" val="179266641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t>Troubleshooting Setups</a:t>
            </a:r>
            <a:endParaRPr lang="en-US" dirty="0"/>
          </a:p>
        </p:txBody>
      </p:sp>
      <p:sp>
        <p:nvSpPr>
          <p:cNvPr id="3" name="Content Placeholder 2"/>
          <p:cNvSpPr>
            <a:spLocks noGrp="1"/>
          </p:cNvSpPr>
          <p:nvPr>
            <p:ph idx="1"/>
          </p:nvPr>
        </p:nvSpPr>
        <p:spPr>
          <a:xfrm>
            <a:off x="304800" y="2347986"/>
            <a:ext cx="8229600" cy="4525963"/>
          </a:xfrm>
        </p:spPr>
        <p:txBody>
          <a:bodyPr>
            <a:normAutofit/>
          </a:bodyPr>
          <a:lstStyle/>
          <a:p>
            <a:pPr marL="0" indent="0">
              <a:buNone/>
            </a:pPr>
            <a:r>
              <a:rPr lang="en-US" sz="2000" dirty="0"/>
              <a:t>Errors are not improbable when trying to run one of the examples, and </a:t>
            </a:r>
            <a:r>
              <a:rPr lang="en-US" sz="2000" dirty="0" smtClean="0"/>
              <a:t>they are even </a:t>
            </a:r>
            <a:r>
              <a:rPr lang="en-US" sz="2000" dirty="0"/>
              <a:t>more likely when running your own setups. </a:t>
            </a:r>
            <a:r>
              <a:rPr lang="en-US" sz="2000" dirty="0" smtClean="0"/>
              <a:t>Learning </a:t>
            </a:r>
            <a:r>
              <a:rPr lang="en-US" sz="2000" dirty="0"/>
              <a:t>to </a:t>
            </a:r>
            <a:r>
              <a:rPr lang="en-US" sz="2000" dirty="0" smtClean="0"/>
              <a:t>debug is part </a:t>
            </a:r>
            <a:r>
              <a:rPr lang="en-US" sz="2000" dirty="0"/>
              <a:t>of becoming a </a:t>
            </a:r>
            <a:r>
              <a:rPr lang="en-US" sz="2000" dirty="0" smtClean="0"/>
              <a:t>proficient modeler. Keep calm and debug like so:</a:t>
            </a:r>
          </a:p>
          <a:p>
            <a:pPr marL="0" indent="0">
              <a:buNone/>
            </a:pPr>
            <a:endParaRPr lang="en-US" sz="2400" dirty="0" smtClean="0"/>
          </a:p>
          <a:p>
            <a:pPr marL="914400" lvl="1" indent="-514350">
              <a:buFont typeface="+mj-lt"/>
              <a:buAutoNum type="arabicPeriod"/>
            </a:pPr>
            <a:r>
              <a:rPr lang="en-US" sz="2000" b="1" dirty="0" smtClean="0"/>
              <a:t>Check for obvious errors first</a:t>
            </a:r>
            <a:r>
              <a:rPr lang="en-US" sz="2000" dirty="0" smtClean="0"/>
              <a:t>. The error shown above is just a typo.</a:t>
            </a:r>
          </a:p>
          <a:p>
            <a:pPr marL="914400" lvl="1" indent="-514350">
              <a:buFont typeface="+mj-lt"/>
              <a:buAutoNum type="arabicPeriod"/>
            </a:pPr>
            <a:r>
              <a:rPr lang="en-US" sz="2000" b="1" dirty="0" smtClean="0"/>
              <a:t>Read the error message </a:t>
            </a:r>
            <a:r>
              <a:rPr lang="en-US" sz="2000" dirty="0" smtClean="0"/>
              <a:t>and try to decipher the problem. MATLAB usually provides clues, and F0AM includes input checking to screen out common mistakes. </a:t>
            </a:r>
          </a:p>
          <a:p>
            <a:pPr marL="914400" lvl="1" indent="-514350">
              <a:buFont typeface="+mj-lt"/>
              <a:buAutoNum type="arabicPeriod"/>
            </a:pPr>
            <a:r>
              <a:rPr lang="en-US" sz="2000" b="1" dirty="0" smtClean="0"/>
              <a:t>Click the link </a:t>
            </a:r>
            <a:r>
              <a:rPr lang="en-US" sz="2000" dirty="0" smtClean="0"/>
              <a:t>to go to the error location. Insert a breakpoint and run the code to this point, then look at the variables in the local workspace to find issues (wrong size, wrong type, </a:t>
            </a:r>
            <a:r>
              <a:rPr lang="en-US" sz="2000" dirty="0" err="1" smtClean="0"/>
              <a:t>NaNs</a:t>
            </a:r>
            <a:r>
              <a:rPr lang="en-US" sz="2000" dirty="0" smtClean="0"/>
              <a:t>, etc.).</a:t>
            </a:r>
          </a:p>
          <a:p>
            <a:pPr marL="914400" lvl="1" indent="-514350">
              <a:buFont typeface="+mj-lt"/>
              <a:buAutoNum type="arabicPeriod"/>
            </a:pPr>
            <a:r>
              <a:rPr lang="en-US" sz="2000" b="1" dirty="0" smtClean="0"/>
              <a:t>Ask someone for help</a:t>
            </a:r>
            <a:r>
              <a:rPr lang="en-US" sz="2000" dirty="0" smtClean="0"/>
              <a:t>, but only after you’ve tried to debug yourself.</a:t>
            </a:r>
          </a:p>
        </p:txBody>
      </p:sp>
      <p:pic>
        <p:nvPicPr>
          <p:cNvPr id="1026" name="Picture 2"/>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a:off x="2514600" y="1066800"/>
            <a:ext cx="4058546" cy="116597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43396589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1431</TotalTime>
  <Words>1092</Words>
  <Application>Microsoft Office PowerPoint</Application>
  <PresentationFormat>On-screen Show (4:3)</PresentationFormat>
  <Paragraphs>96</Paragraphs>
  <Slides>13</Slides>
  <Notes>0</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Office Theme</vt:lpstr>
      <vt:lpstr>Getting Started with F0AM</vt:lpstr>
      <vt:lpstr>Contents</vt:lpstr>
      <vt:lpstr>Using MATLAB </vt:lpstr>
      <vt:lpstr>Downloading F0AM</vt:lpstr>
      <vt:lpstr>Adding the Model to Your Search Path</vt:lpstr>
      <vt:lpstr>Notes on Search Paths</vt:lpstr>
      <vt:lpstr>Running the Examples</vt:lpstr>
      <vt:lpstr>Making your Own Setup Script</vt:lpstr>
      <vt:lpstr>Troubleshooting Setups</vt:lpstr>
      <vt:lpstr>MCM Extraction</vt:lpstr>
      <vt:lpstr>MCM Extraction</vt:lpstr>
      <vt:lpstr>MCM Extraction</vt:lpstr>
      <vt:lpstr>MCM Extraction</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gmwolfe</dc:creator>
  <cp:lastModifiedBy>gmwolfe</cp:lastModifiedBy>
  <cp:revision>46</cp:revision>
  <dcterms:created xsi:type="dcterms:W3CDTF">2016-08-22T22:17:56Z</dcterms:created>
  <dcterms:modified xsi:type="dcterms:W3CDTF">2016-08-29T18:10:04Z</dcterms:modified>
</cp:coreProperties>
</file>